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Assistant Light"/>
      <p:regular r:id="rId21"/>
      <p:bold r:id="rId22"/>
    </p:embeddedFont>
    <p:embeddedFont>
      <p:font typeface="Fira Sans Extra Condensed Medium"/>
      <p:regular r:id="rId23"/>
      <p:bold r:id="rId24"/>
      <p:italic r:id="rId25"/>
      <p:boldItalic r:id="rId26"/>
    </p:embeddedFont>
    <p:embeddedFont>
      <p:font typeface="Assistant"/>
      <p:regular r:id="rId27"/>
      <p:bold r:id="rId28"/>
    </p:embeddedFont>
    <p:embeddedFont>
      <p:font typeface="Pontano Sans"/>
      <p:regular r:id="rId29"/>
      <p:bold r:id="rId30"/>
    </p:embeddedFont>
    <p:embeddedFont>
      <p:font typeface="Nunito Sans ExtraBold"/>
      <p:bold r:id="rId31"/>
      <p:boldItalic r:id="rId32"/>
    </p:embeddedFont>
    <p:embeddedFont>
      <p:font typeface="Nunito Sans"/>
      <p:regular r:id="rId33"/>
      <p:bold r:id="rId34"/>
      <p:italic r:id="rId35"/>
      <p:boldItalic r:id="rId36"/>
    </p:embeddedFont>
    <p:embeddedFont>
      <p:font typeface="Special Elit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22" Type="http://schemas.openxmlformats.org/officeDocument/2006/relationships/font" Target="fonts/AssistantLight-bold.fntdata"/><Relationship Id="rId21" Type="http://schemas.openxmlformats.org/officeDocument/2006/relationships/font" Target="fonts/AssistantLight-regular.fntdata"/><Relationship Id="rId24" Type="http://schemas.openxmlformats.org/officeDocument/2006/relationships/font" Target="fonts/FiraSansExtraCondensedMedium-bold.fntdata"/><Relationship Id="rId23" Type="http://schemas.openxmlformats.org/officeDocument/2006/relationships/font" Target="fonts/FiraSansExtraCondense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SansExtraCondensedMedium-boldItalic.fntdata"/><Relationship Id="rId25" Type="http://schemas.openxmlformats.org/officeDocument/2006/relationships/font" Target="fonts/FiraSansExtraCondensedMedium-italic.fntdata"/><Relationship Id="rId28" Type="http://schemas.openxmlformats.org/officeDocument/2006/relationships/font" Target="fonts/Assistant-bold.fntdata"/><Relationship Id="rId27" Type="http://schemas.openxmlformats.org/officeDocument/2006/relationships/font" Target="fonts/Assistan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ntano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SansExtraBold-bold.fntdata"/><Relationship Id="rId30" Type="http://schemas.openxmlformats.org/officeDocument/2006/relationships/font" Target="fonts/PontanoSans-bold.fntdata"/><Relationship Id="rId11" Type="http://schemas.openxmlformats.org/officeDocument/2006/relationships/slide" Target="slides/slide5.xml"/><Relationship Id="rId33" Type="http://schemas.openxmlformats.org/officeDocument/2006/relationships/font" Target="fonts/NunitoSans-regular.fntdata"/><Relationship Id="rId10" Type="http://schemas.openxmlformats.org/officeDocument/2006/relationships/slide" Target="slides/slide4.xml"/><Relationship Id="rId32" Type="http://schemas.openxmlformats.org/officeDocument/2006/relationships/font" Target="fonts/NunitoSansExtraBold-boldItalic.fntdata"/><Relationship Id="rId13" Type="http://schemas.openxmlformats.org/officeDocument/2006/relationships/slide" Target="slides/slide7.xml"/><Relationship Id="rId35" Type="http://schemas.openxmlformats.org/officeDocument/2006/relationships/font" Target="fonts/NunitoSans-italic.fntdata"/><Relationship Id="rId12" Type="http://schemas.openxmlformats.org/officeDocument/2006/relationships/slide" Target="slides/slide6.xml"/><Relationship Id="rId34" Type="http://schemas.openxmlformats.org/officeDocument/2006/relationships/font" Target="fonts/NunitoSans-bold.fntdata"/><Relationship Id="rId15" Type="http://schemas.openxmlformats.org/officeDocument/2006/relationships/slide" Target="slides/slide9.xml"/><Relationship Id="rId37" Type="http://schemas.openxmlformats.org/officeDocument/2006/relationships/font" Target="fonts/SpecialElite-regular.fntdata"/><Relationship Id="rId14" Type="http://schemas.openxmlformats.org/officeDocument/2006/relationships/slide" Target="slides/slide8.xml"/><Relationship Id="rId36" Type="http://schemas.openxmlformats.org/officeDocument/2006/relationships/font" Target="fonts/Nunito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AmaticSC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be898f978_0_372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6be898f978_0_372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6be898f978_0_128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16be898f978_0_128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6be898f978_0_128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90f09ef887_0_742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90f09ef887_0_742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90f09ef887_0_742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850" lIns="89850" spcFirstLastPara="1" rIns="89850" wrap="square" tIns="8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6be898f978_0_250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6be898f978_0_250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6be898f978_0_250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be898f978_0_497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6be898f978_0_497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Gullatt</a:t>
            </a:r>
            <a:endParaRPr/>
          </a:p>
        </p:txBody>
      </p:sp>
      <p:sp>
        <p:nvSpPr>
          <p:cNvPr id="191" name="Google Shape;191;g16be898f978_0_497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6be898f978_0_623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16be898f978_0_623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Gullatt</a:t>
            </a:r>
            <a:endParaRPr/>
          </a:p>
        </p:txBody>
      </p:sp>
      <p:sp>
        <p:nvSpPr>
          <p:cNvPr id="198" name="Google Shape;198;g16be898f978_0_623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e898f978_0_743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6be898f978_0_743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Gullatt</a:t>
            </a:r>
            <a:endParaRPr/>
          </a:p>
        </p:txBody>
      </p:sp>
      <p:sp>
        <p:nvSpPr>
          <p:cNvPr id="205" name="Google Shape;205;g16be898f978_0_743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be898f978_0_863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16be898f978_0_863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Lawson</a:t>
            </a:r>
            <a:endParaRPr/>
          </a:p>
        </p:txBody>
      </p:sp>
      <p:sp>
        <p:nvSpPr>
          <p:cNvPr id="212" name="Google Shape;212;g16be898f978_0_863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be898f978_0_985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16be898f978_0_985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Lawson</a:t>
            </a:r>
            <a:endParaRPr/>
          </a:p>
        </p:txBody>
      </p:sp>
      <p:sp>
        <p:nvSpPr>
          <p:cNvPr id="221" name="Google Shape;221;g16be898f978_0_985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90f09ef887_0_499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90f09ef887_0_499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90f09ef887_0_499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850" lIns="89850" spcFirstLastPara="1" rIns="89850" wrap="square" tIns="8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6be898f978_0_0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16be898f978_0_0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900" lIns="89850" spcFirstLastPara="1" rIns="89850" wrap="square" tIns="4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6be898f978_0_0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900" lIns="89850" spcFirstLastPara="1" rIns="89850" wrap="square" tIns="4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0f09ef887_0_257:notes"/>
          <p:cNvSpPr/>
          <p:nvPr>
            <p:ph idx="2" type="sldImg"/>
          </p:nvPr>
        </p:nvSpPr>
        <p:spPr>
          <a:xfrm>
            <a:off x="722140" y="1142607"/>
            <a:ext cx="54138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90f09ef887_0_257:notes"/>
          <p:cNvSpPr txBox="1"/>
          <p:nvPr>
            <p:ph idx="1" type="body"/>
          </p:nvPr>
        </p:nvSpPr>
        <p:spPr>
          <a:xfrm>
            <a:off x="686421" y="4400452"/>
            <a:ext cx="54852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90f09ef887_0_257:notes"/>
          <p:cNvSpPr txBox="1"/>
          <p:nvPr>
            <p:ph idx="12" type="sldNum"/>
          </p:nvPr>
        </p:nvSpPr>
        <p:spPr>
          <a:xfrm>
            <a:off x="3884026" y="8686014"/>
            <a:ext cx="2972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850" lIns="89850" spcFirstLastPara="1" rIns="89850" wrap="square" tIns="8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aption">
  <p:cSld name="1_Title and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0" sz="2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13159" y="3086100"/>
            <a:ext cx="6402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BDB19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5089700" y="-20175"/>
            <a:ext cx="4094650" cy="5190575"/>
          </a:xfrm>
          <a:custGeom>
            <a:rect b="b" l="l" r="r" t="t"/>
            <a:pathLst>
              <a:path extrusionOk="0" h="207623" w="163786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5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4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5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62" name="Google Shape;62;p15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5089700" y="-20175"/>
            <a:ext cx="4094650" cy="5190575"/>
          </a:xfrm>
          <a:custGeom>
            <a:rect b="b" l="l" r="r" t="t"/>
            <a:pathLst>
              <a:path extrusionOk="0" h="207623" w="163786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1" name="Google Shape;71;p17"/>
          <p:cNvSpPr txBox="1"/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51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18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80" name="Google Shape;80;p18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subTitle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ctrTitle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subTitle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5" type="ctrTitle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6" type="subTitle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7" type="ctrTitle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8" type="subTitle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9" type="ctrTitle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3" type="ctrTitle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hasCustomPrompt="1" idx="14" type="title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8"/>
          <p:cNvSpPr txBox="1"/>
          <p:nvPr>
            <p:ph hasCustomPrompt="1" idx="15" type="title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8"/>
          <p:cNvSpPr txBox="1"/>
          <p:nvPr>
            <p:ph hasCustomPrompt="1" idx="16" type="title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8"/>
          <p:cNvSpPr txBox="1"/>
          <p:nvPr>
            <p:ph hasCustomPrompt="1" idx="17" type="title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/>
          <p:nvPr>
            <p:ph hasCustomPrompt="1" idx="18" type="title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CUSTOM_18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0" name="Google Shape;100;p19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1" name="Google Shape;101;p19"/>
          <p:cNvSpPr txBox="1"/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2" name="Google Shape;102;p19"/>
          <p:cNvSpPr txBox="1"/>
          <p:nvPr>
            <p:ph hasCustomPrompt="1" idx="2" type="title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1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flipH="1">
            <a:off x="-447675" y="-42125"/>
            <a:ext cx="5743575" cy="5200650"/>
          </a:xfrm>
          <a:custGeom>
            <a:rect b="b" l="l" r="r" t="t"/>
            <a:pathLst>
              <a:path extrusionOk="0" h="208026" w="229743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5" name="Google Shape;105;p20"/>
          <p:cNvSpPr txBox="1"/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4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09" name="Google Shape;109;p21"/>
          <p:cNvSpPr txBox="1"/>
          <p:nvPr>
            <p:ph idx="2" type="ctrTitle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1"/>
          <p:cNvSpPr txBox="1"/>
          <p:nvPr>
            <p:ph idx="3" type="ctrTitle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2" name="Google Shape;112;p21"/>
          <p:cNvSpPr txBox="1"/>
          <p:nvPr>
            <p:ph idx="4" type="subTitle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21"/>
          <p:cNvSpPr txBox="1"/>
          <p:nvPr>
            <p:ph idx="5" type="ctrTitle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1"/>
          <p:cNvSpPr txBox="1"/>
          <p:nvPr>
            <p:ph idx="6" type="subTitle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1"/>
          <p:cNvSpPr txBox="1"/>
          <p:nvPr>
            <p:ph idx="7" type="ctrTitle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6" name="Google Shape;116;p21"/>
          <p:cNvSpPr txBox="1"/>
          <p:nvPr>
            <p:ph idx="8" type="subTitle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2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9" name="Google Shape;119;p22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0" name="Google Shape;120;p22"/>
          <p:cNvSpPr txBox="1"/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1" name="Google Shape;121;p22"/>
          <p:cNvSpPr txBox="1"/>
          <p:nvPr>
            <p:ph hasCustomPrompt="1" idx="2" type="title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b="0" sz="48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CUSTOM_15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3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124" name="Google Shape;124;p23"/>
            <p:cNvSpPr/>
            <p:nvPr/>
          </p:nvSpPr>
          <p:spPr>
            <a:xfrm>
              <a:off x="266700" y="-9525"/>
              <a:ext cx="2838488" cy="5210133"/>
            </a:xfrm>
            <a:custGeom>
              <a:rect b="b" l="l" r="r" t="t"/>
              <a:pathLst>
                <a:path extrusionOk="0" h="204359" w="11049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25" name="Google Shape;125;p23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126" name="Google Shape;126;p23"/>
          <p:cNvSpPr txBox="1"/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27" name="Google Shape;127;p23"/>
          <p:cNvSpPr txBox="1"/>
          <p:nvPr>
            <p:ph idx="2" type="ctrTitle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3">
  <p:cSld name="CUSTOM_15_1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ctrTitle"/>
          </p:nvPr>
        </p:nvSpPr>
        <p:spPr>
          <a:xfrm flipH="1">
            <a:off x="6795803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2" type="ctrTitle"/>
          </p:nvPr>
        </p:nvSpPr>
        <p:spPr>
          <a:xfrm flipH="1">
            <a:off x="720000" y="1982325"/>
            <a:ext cx="26715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 flipH="1">
            <a:off x="1264200" y="2513497"/>
            <a:ext cx="21273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074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3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-38250" y="-19125"/>
            <a:ext cx="3403525" cy="5213625"/>
          </a:xfrm>
          <a:custGeom>
            <a:rect b="b" l="l" r="r" t="t"/>
            <a:pathLst>
              <a:path extrusionOk="0" h="208545" w="136141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5" name="Google Shape;135;p25"/>
          <p:cNvSpPr/>
          <p:nvPr/>
        </p:nvSpPr>
        <p:spPr>
          <a:xfrm>
            <a:off x="5729875" y="-6374"/>
            <a:ext cx="3792300" cy="5149875"/>
          </a:xfrm>
          <a:custGeom>
            <a:rect b="b" l="l" r="r" t="t"/>
            <a:pathLst>
              <a:path extrusionOk="0" h="205995" w="151692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36" name="Google Shape;136;p25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2" type="ctrTitle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3" type="ctrTitle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25"/>
          <p:cNvSpPr txBox="1"/>
          <p:nvPr>
            <p:ph idx="4" type="subTitle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5"/>
          <p:cNvSpPr txBox="1"/>
          <p:nvPr>
            <p:ph idx="5" type="ctrTitle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6" type="subTitle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">
  <p:cSld name="CUSTOM_15_1_1_2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CUSTOM_15_1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15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/>
          <p:nvPr/>
        </p:nvSpPr>
        <p:spPr>
          <a:xfrm flipH="1">
            <a:off x="4308501" y="-410756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1" name="Google Shape;151;p29"/>
          <p:cNvSpPr/>
          <p:nvPr/>
        </p:nvSpPr>
        <p:spPr>
          <a:xfrm flipH="1">
            <a:off x="7518426" y="-410756"/>
            <a:ext cx="6000900" cy="57147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2" name="Google Shape;152;p29"/>
          <p:cNvSpPr txBox="1"/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b="0" sz="18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b="0" sz="110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2" type="ctrTitle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b="0" sz="1100"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4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-64300" y="1073700"/>
            <a:ext cx="9251875" cy="4108375"/>
          </a:xfrm>
          <a:custGeom>
            <a:rect b="b" l="l" r="r" t="t"/>
            <a:pathLst>
              <a:path extrusionOk="0" h="164335" w="370075">
                <a:moveTo>
                  <a:pt x="2058" y="32147"/>
                </a:moveTo>
                <a:lnTo>
                  <a:pt x="186709" y="0"/>
                </a:lnTo>
                <a:lnTo>
                  <a:pt x="370075" y="32147"/>
                </a:lnTo>
                <a:lnTo>
                  <a:pt x="370075" y="164335"/>
                </a:lnTo>
                <a:lnTo>
                  <a:pt x="0" y="1643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2780100" y="2134800"/>
            <a:ext cx="35838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4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31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160" name="Google Shape;160;p31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b="0" sz="14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b="0" sz="140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24"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70" name="Google Shape;170;p3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1" name="Google Shape;171;p3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p33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aption">
  <p:cSld name="1_Title and Ca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b="0" sz="2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513159" y="3086100"/>
            <a:ext cx="6402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BDB19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3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3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9" name="Google Shape;179;p34"/>
          <p:cNvSpPr txBox="1"/>
          <p:nvPr>
            <p:ph idx="12" type="sldNum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b="1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1140" y="3047006"/>
            <a:ext cx="2192867" cy="16586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121181" y="2543963"/>
            <a:ext cx="5367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400" u="none" cap="none" strike="noStrik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202</a:t>
            </a:r>
            <a:r>
              <a:rPr b="1" lang="en" sz="3400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2</a:t>
            </a:r>
            <a:r>
              <a:rPr b="1" lang="en" sz="3400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-2023</a:t>
            </a:r>
            <a:endParaRPr b="1" i="0" sz="3400" u="none" cap="none" strike="noStrik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" sz="3400" u="none" cap="none" strike="noStrik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Comprehensive School </a:t>
            </a:r>
            <a:endParaRPr b="1" i="0" sz="3400" u="none" cap="none" strike="noStrik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" sz="3400" u="none" cap="none" strike="noStrike">
                <a:solidFill>
                  <a:srgbClr val="595959"/>
                </a:solidFill>
                <a:latin typeface="Special Elite"/>
                <a:ea typeface="Special Elite"/>
                <a:cs typeface="Special Elite"/>
                <a:sym typeface="Special Elite"/>
              </a:rPr>
              <a:t>Counseling Plan</a:t>
            </a:r>
            <a:endParaRPr b="1" i="0" sz="3400" u="none" cap="none" strike="noStrike">
              <a:solidFill>
                <a:srgbClr val="595959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595959"/>
                </a:solidFill>
                <a:latin typeface="Pontano Sans"/>
                <a:ea typeface="Pontano Sans"/>
                <a:cs typeface="Pontano Sans"/>
                <a:sym typeface="Pontano Sans"/>
              </a:rPr>
              <a:t>Ms.Blake, Mrs. Mullvain &amp; Ms. Richards</a:t>
            </a:r>
            <a:endParaRPr b="1" sz="2000">
              <a:solidFill>
                <a:srgbClr val="595959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0" y="660863"/>
            <a:ext cx="9144000" cy="1743000"/>
          </a:xfrm>
          <a:prstGeom prst="rect">
            <a:avLst/>
          </a:prstGeom>
          <a:solidFill>
            <a:srgbClr val="FEF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5"/>
          <p:cNvSpPr txBox="1"/>
          <p:nvPr>
            <p:ph idx="4294967295" type="ctrTitle"/>
          </p:nvPr>
        </p:nvSpPr>
        <p:spPr>
          <a:xfrm>
            <a:off x="147731" y="770513"/>
            <a:ext cx="88233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500"/>
              <a:buFont typeface="Calibri"/>
              <a:buNone/>
            </a:pPr>
            <a:r>
              <a:rPr b="0" lang="en" sz="6000">
                <a:solidFill>
                  <a:srgbClr val="9E3611"/>
                </a:solidFill>
                <a:latin typeface="Impact"/>
                <a:ea typeface="Impact"/>
                <a:cs typeface="Impact"/>
                <a:sym typeface="Impact"/>
              </a:rPr>
              <a:t>Union Grove Middle School</a:t>
            </a:r>
            <a:endParaRPr b="0" sz="6000">
              <a:solidFill>
                <a:srgbClr val="9E361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279338" y="1221169"/>
            <a:ext cx="8585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Career Planning</a:t>
            </a:r>
            <a:endParaRPr sz="17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27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id="258" name="Google Shape;2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9" y="48108"/>
            <a:ext cx="1419868" cy="1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/>
        </p:nvSpPr>
        <p:spPr>
          <a:xfrm>
            <a:off x="1431338" y="83438"/>
            <a:ext cx="76533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3600"/>
              <a:buFont typeface="Calibri"/>
              <a:buNone/>
            </a:pP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Goal # 2 for the </a:t>
            </a: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2022-2023 School Year</a:t>
            </a:r>
            <a:endParaRPr b="1" i="0" sz="3300" u="none" cap="none" strike="noStrik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279338" y="1437694"/>
            <a:ext cx="84213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ssistant"/>
                <a:ea typeface="Assistant"/>
                <a:cs typeface="Assistant"/>
                <a:sym typeface="Assistant"/>
              </a:rPr>
              <a:t>By the end of the current school year, 95</a:t>
            </a:r>
            <a:r>
              <a:rPr b="1" lang="en" sz="2300">
                <a:latin typeface="Assistant"/>
                <a:ea typeface="Assistant"/>
                <a:cs typeface="Assistant"/>
                <a:sym typeface="Assistant"/>
              </a:rPr>
              <a:t>% of 6th-8th grade students complete all required Bridge Bill tasks. </a:t>
            </a:r>
            <a:endParaRPr b="1" sz="23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ssistant"/>
                <a:ea typeface="Assistant"/>
                <a:cs typeface="Assistant"/>
                <a:sym typeface="Assistant"/>
              </a:rPr>
              <a:t>(Tier 1) </a:t>
            </a:r>
            <a:r>
              <a:rPr lang="en" sz="2300">
                <a:latin typeface="Assistant Light"/>
                <a:ea typeface="Assistant Light"/>
                <a:cs typeface="Assistant Light"/>
                <a:sym typeface="Assistant Light"/>
              </a:rPr>
              <a:t>Core Curriculum Lessons (Naviance), Information shared with parents (website, parent nights)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Assistant"/>
                <a:ea typeface="Assistant"/>
                <a:cs typeface="Assistant"/>
                <a:sym typeface="Assistant"/>
              </a:rPr>
              <a:t>(Tier 2 &amp; 3): </a:t>
            </a:r>
            <a:r>
              <a:rPr lang="en" sz="2300">
                <a:latin typeface="Assistant Light"/>
                <a:ea typeface="Assistant Light"/>
                <a:cs typeface="Assistant Light"/>
                <a:sym typeface="Assistant Light"/>
              </a:rPr>
              <a:t>Follow up with incoming students; ensure students complete surveys to mark task as completed.</a:t>
            </a:r>
            <a:endParaRPr sz="12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520556" y="1309631"/>
            <a:ext cx="81429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ssistant"/>
                <a:ea typeface="Assistant"/>
                <a:cs typeface="Assistant"/>
                <a:sym typeface="Assistant"/>
              </a:rPr>
              <a:t>District Priority Outcome #3:</a:t>
            </a:r>
            <a:r>
              <a:rPr i="1" lang="en" sz="2000"/>
              <a:t> </a:t>
            </a:r>
            <a:r>
              <a:rPr i="1" lang="en" sz="1700"/>
              <a:t>We will advance opportunities, access, and outcomes for every student group in College, Career, and Life Ready skills-post graduation.</a:t>
            </a:r>
            <a:endParaRPr i="1" sz="1700"/>
          </a:p>
          <a:p>
            <a:pPr indent="-260350" lvl="0" marL="3429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i="1" lang="en" sz="1500"/>
              <a:t>Students Completing Career Inventories, Internships/Apprenticeships, and Industry Certifications </a:t>
            </a:r>
            <a:endParaRPr i="1" sz="1500"/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" sz="1500"/>
              <a:t>Students Demonstrating Financial Literacy, Soft Skills, and ESE Students Mastering IEP Transition Goals) </a:t>
            </a:r>
            <a:endParaRPr i="1" sz="1500"/>
          </a:p>
          <a:p>
            <a:pPr indent="-260350" lvl="0" marL="3429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i="1" lang="en" sz="1500"/>
              <a:t>Participation in and Performance on PSAT  </a:t>
            </a:r>
            <a:endParaRPr i="1"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700">
                <a:latin typeface="Assistant"/>
                <a:ea typeface="Assistant"/>
                <a:cs typeface="Assistant"/>
                <a:sym typeface="Assistant"/>
              </a:rPr>
              <a:t>Strategic Action #1: Advance PreK-12 learning opportunities and experiences for all students.</a:t>
            </a:r>
            <a:endParaRPr b="1" i="1" sz="1700">
              <a:latin typeface="Assistant"/>
              <a:ea typeface="Assistant"/>
              <a:cs typeface="Assistant"/>
              <a:sym typeface="Assistant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Font typeface="Assistant"/>
              <a:buAutoNum type="arabicPeriod"/>
            </a:pPr>
            <a:r>
              <a:rPr b="1" lang="en" sz="1600">
                <a:latin typeface="Assistant"/>
                <a:ea typeface="Assistant"/>
                <a:cs typeface="Assistant"/>
                <a:sym typeface="Assistant"/>
              </a:rPr>
              <a:t>Increase exploration of, access to, and participation in advanced content coursework and experiences.</a:t>
            </a:r>
            <a:endParaRPr b="1" sz="1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67" name="Google Shape;267;p45"/>
          <p:cNvSpPr txBox="1"/>
          <p:nvPr>
            <p:ph type="ctrTitle"/>
          </p:nvPr>
        </p:nvSpPr>
        <p:spPr>
          <a:xfrm>
            <a:off x="1014975" y="-118012"/>
            <a:ext cx="7114200" cy="12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b="1"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6" y="5475"/>
            <a:ext cx="1467319" cy="110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279338" y="1221169"/>
            <a:ext cx="8585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Academic</a:t>
            </a:r>
            <a:endParaRPr sz="17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27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id="275" name="Google Shape;2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9" y="48108"/>
            <a:ext cx="1419868" cy="1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 txBox="1"/>
          <p:nvPr/>
        </p:nvSpPr>
        <p:spPr>
          <a:xfrm>
            <a:off x="1431338" y="83438"/>
            <a:ext cx="76533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3600"/>
              <a:buFont typeface="Calibri"/>
              <a:buNone/>
            </a:pP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Goal #3 for the</a:t>
            </a: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 2022-2023 School Year</a:t>
            </a:r>
            <a:endParaRPr b="1" i="0" sz="3300" u="none" cap="none" strike="noStrik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6"/>
          <p:cNvSpPr txBox="1"/>
          <p:nvPr/>
        </p:nvSpPr>
        <p:spPr>
          <a:xfrm>
            <a:off x="238931" y="1272188"/>
            <a:ext cx="8585400" cy="3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ssistant"/>
                <a:ea typeface="Assistant"/>
                <a:cs typeface="Assistant"/>
                <a:sym typeface="Assistant"/>
              </a:rPr>
              <a:t>By the end of the current school year, we will </a:t>
            </a:r>
            <a:r>
              <a:rPr b="1" lang="en" sz="1800">
                <a:latin typeface="Assistant"/>
                <a:ea typeface="Assistant"/>
                <a:cs typeface="Assistant"/>
                <a:sym typeface="Assistant"/>
              </a:rPr>
              <a:t>increase the number of students expected to enroll in at least one advanced course from a baseline of 12%</a:t>
            </a:r>
            <a:endParaRPr b="1" sz="18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Assistant"/>
                <a:ea typeface="Assistant"/>
                <a:cs typeface="Assistant"/>
                <a:sym typeface="Assistant"/>
              </a:rPr>
              <a:t>(18/19sy - 21/22sy) to 15% in 22-23sy.</a:t>
            </a:r>
            <a:r>
              <a:rPr b="1" lang="en" sz="2800"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32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ssistant"/>
                <a:ea typeface="Assistant"/>
                <a:cs typeface="Assistant"/>
                <a:sym typeface="Assistant"/>
              </a:rPr>
              <a:t>(Tier 1):</a:t>
            </a: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 </a:t>
            </a:r>
            <a:endParaRPr sz="17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700"/>
              <a:buFont typeface="Assistant Light"/>
              <a:buChar char="●"/>
            </a:pP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Provide additional opportunities for advanced coursework.</a:t>
            </a:r>
            <a:endParaRPr sz="17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700"/>
              <a:buFont typeface="Assistant Light"/>
              <a:buChar char="●"/>
            </a:pP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Communicate with UGHS to ensure course offerings align with available pathways at UGHS. </a:t>
            </a:r>
            <a:endParaRPr sz="17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700"/>
              <a:buFont typeface="Assistant Light"/>
              <a:buChar char="●"/>
            </a:pP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Core Curriculum lessons informing students of opportunities for advanced level coursework and high school graduation requirements. </a:t>
            </a:r>
            <a:endParaRPr sz="17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273050" lvl="0" marL="342900" rtl="0" algn="l">
              <a:spcBef>
                <a:spcPts val="0"/>
              </a:spcBef>
              <a:spcAft>
                <a:spcPts val="0"/>
              </a:spcAft>
              <a:buSzPts val="1700"/>
              <a:buFont typeface="Assistant Light"/>
              <a:buChar char="●"/>
            </a:pP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Providing communication to parents about advanced level coursework. </a:t>
            </a:r>
            <a:endParaRPr sz="17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ssistant"/>
                <a:ea typeface="Assistant"/>
                <a:cs typeface="Assistant"/>
                <a:sym typeface="Assistant"/>
              </a:rPr>
              <a:t>(Tier 2 &amp; 3): </a:t>
            </a:r>
            <a:r>
              <a:rPr lang="en" sz="1700">
                <a:latin typeface="Assistant Light"/>
                <a:ea typeface="Assistant Light"/>
                <a:cs typeface="Assistant Light"/>
                <a:sym typeface="Assistant Light"/>
              </a:rPr>
              <a:t>Identify incoming  students that would be eligible to take advance coursework by reviewing MAP scores, Georgia Milestones, and grades</a:t>
            </a:r>
            <a:endParaRPr sz="9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/>
        </p:nvSpPr>
        <p:spPr>
          <a:xfrm>
            <a:off x="2171025" y="67144"/>
            <a:ext cx="49914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500"/>
              <a:buFont typeface="Calibri"/>
              <a:buNone/>
            </a:pPr>
            <a:r>
              <a:rPr lang="en" sz="9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VISION</a:t>
            </a:r>
            <a:endParaRPr b="1" i="0" sz="8200" u="none" cap="none" strike="noStrik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470025" y="1356375"/>
            <a:ext cx="83934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100">
                <a:solidFill>
                  <a:srgbClr val="7F7F7F"/>
                </a:solidFill>
              </a:rPr>
              <a:t>Union Grove Middle School’s Counseling Department is committed to empowering our Wolverines to become confident and resilient leaders who exceed Above and Beyond expectations.</a:t>
            </a:r>
            <a:endParaRPr sz="31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/>
        </p:nvSpPr>
        <p:spPr>
          <a:xfrm>
            <a:off x="2171025" y="67144"/>
            <a:ext cx="49914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500"/>
              <a:buFont typeface="Calibri"/>
              <a:buNone/>
            </a:pPr>
            <a:r>
              <a:rPr lang="en" sz="9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Mission</a:t>
            </a:r>
            <a:endParaRPr b="1" i="0" sz="8200" u="none" cap="none" strike="noStrik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128794" y="1213706"/>
            <a:ext cx="89574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The Union Grove Middle School Counseling Program is dedicated to promoting the health and wellness of all students by providing a comprehensive program which is aligned to the American School Counseling National Model. Services provided include:</a:t>
            </a:r>
            <a:endParaRPr sz="23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Core curriculum lessons</a:t>
            </a:r>
            <a:endParaRPr sz="23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Responsive services</a:t>
            </a:r>
            <a:endParaRPr sz="23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Small group counseling (needs based)</a:t>
            </a:r>
            <a:endParaRPr sz="23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College and career readiness</a:t>
            </a:r>
            <a:endParaRPr sz="23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Schoolwide initiatives</a:t>
            </a:r>
            <a:r>
              <a:rPr lang="en" sz="22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 (You Matter, Red Ribbon Week, Kindness Week, etc.)</a:t>
            </a:r>
            <a:endParaRPr sz="22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rgbClr val="7F7F7F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Community education</a:t>
            </a:r>
            <a:endParaRPr sz="2000">
              <a:solidFill>
                <a:srgbClr val="7F7F7F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/>
        </p:nvSpPr>
        <p:spPr>
          <a:xfrm>
            <a:off x="1563844" y="27338"/>
            <a:ext cx="6087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500"/>
              <a:buFont typeface="Calibri"/>
              <a:buNone/>
            </a:pPr>
            <a:r>
              <a:rPr lang="en" sz="7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Belief Statements</a:t>
            </a:r>
            <a:endParaRPr b="1" i="0" sz="7200" u="none" cap="none" strike="noStrik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288206" y="1353544"/>
            <a:ext cx="86388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School Counselors at Union Grove Middle School believe:</a:t>
            </a:r>
            <a:endParaRPr b="1" i="1" sz="2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All students have the ability to meet or exceed academic standards in each grade level.</a:t>
            </a:r>
            <a:endParaRPr sz="23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All students benefit from the implementation of an effective Comprehensive School Counseling Plan.</a:t>
            </a:r>
            <a:endParaRPr sz="23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 Light"/>
              <a:buChar char="●"/>
            </a:pPr>
            <a:r>
              <a:rPr lang="en" sz="23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School Counselors are leaders who are responsible for advocating for all students and promoting student achievement.</a:t>
            </a:r>
            <a:endParaRPr sz="230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>
            <a:off x="1720125" y="415275"/>
            <a:ext cx="7141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3600"/>
              <a:buFont typeface="Calibri"/>
              <a:buNone/>
            </a:pPr>
            <a:r>
              <a:rPr b="1"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Union Grove Middle School 2022-2023 Demographics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256" y="155002"/>
            <a:ext cx="1419868" cy="1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9"/>
          <p:cNvSpPr txBox="1"/>
          <p:nvPr/>
        </p:nvSpPr>
        <p:spPr>
          <a:xfrm>
            <a:off x="856144" y="1519819"/>
            <a:ext cx="22896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ssistant Light"/>
                <a:ea typeface="Assistant Light"/>
                <a:cs typeface="Assistant Light"/>
                <a:sym typeface="Assistant Light"/>
              </a:rPr>
              <a:t>6th grade: 355</a:t>
            </a:r>
            <a:endParaRPr sz="2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ssistant Light"/>
                <a:ea typeface="Assistant Light"/>
                <a:cs typeface="Assistant Light"/>
                <a:sym typeface="Assistant Light"/>
              </a:rPr>
              <a:t>7th grade: 352</a:t>
            </a:r>
            <a:endParaRPr sz="2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ssistant Light"/>
                <a:ea typeface="Assistant Light"/>
                <a:cs typeface="Assistant Light"/>
                <a:sym typeface="Assistant Light"/>
              </a:rPr>
              <a:t>8th grade: 358</a:t>
            </a:r>
            <a:endParaRPr sz="2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ssistant"/>
                <a:ea typeface="Assistant"/>
                <a:cs typeface="Assistant"/>
                <a:sym typeface="Assistant"/>
              </a:rPr>
              <a:t>Total - 1065</a:t>
            </a:r>
            <a:endParaRPr b="1" sz="21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8144" y="1552875"/>
            <a:ext cx="5289577" cy="34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/>
        </p:nvSpPr>
        <p:spPr>
          <a:xfrm>
            <a:off x="1432969" y="415275"/>
            <a:ext cx="74286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3600"/>
              <a:buFont typeface="Calibri"/>
              <a:buNone/>
            </a:pP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Union Grove Middle School Needs Assessment Results Sept. 2022</a:t>
            </a:r>
            <a:endParaRPr b="1" i="0" sz="3300" u="none" cap="none" strike="noStrik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43" y="141014"/>
            <a:ext cx="1419868" cy="1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 txBox="1"/>
          <p:nvPr/>
        </p:nvSpPr>
        <p:spPr>
          <a:xfrm>
            <a:off x="303750" y="1779656"/>
            <a:ext cx="8536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Assistant"/>
                <a:ea typeface="Assistant"/>
                <a:cs typeface="Assistant"/>
                <a:sym typeface="Assistant"/>
              </a:rPr>
              <a:t>Top 3 Responses:</a:t>
            </a:r>
            <a:endParaRPr b="1" sz="2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b="1" lang="en" sz="2500">
                <a:latin typeface="Assistant"/>
                <a:ea typeface="Assistant"/>
                <a:cs typeface="Assistant"/>
                <a:sym typeface="Assistant"/>
              </a:rPr>
              <a:t>improving my studying and test taking skills.</a:t>
            </a:r>
            <a:r>
              <a:rPr lang="en" sz="2500">
                <a:latin typeface="Assistant Light"/>
                <a:ea typeface="Assistant Light"/>
                <a:cs typeface="Assistant Light"/>
                <a:sym typeface="Assistant Light"/>
              </a:rPr>
              <a:t> 50%</a:t>
            </a:r>
            <a:endParaRPr sz="25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ssistant Light"/>
                <a:ea typeface="Assistant Light"/>
                <a:cs typeface="Assistant Light"/>
                <a:sym typeface="Assistant Light"/>
              </a:rPr>
              <a:t>I need help </a:t>
            </a:r>
            <a:r>
              <a:rPr b="1" lang="en" sz="2600">
                <a:latin typeface="Assistant"/>
                <a:ea typeface="Assistant"/>
                <a:cs typeface="Assistant"/>
                <a:sym typeface="Assistant"/>
              </a:rPr>
              <a:t>reducing test anxiety</a:t>
            </a:r>
            <a:r>
              <a:rPr lang="en" sz="2600">
                <a:latin typeface="Assistant Light"/>
                <a:ea typeface="Assistant Light"/>
                <a:cs typeface="Assistant Light"/>
                <a:sym typeface="Assistant Light"/>
              </a:rPr>
              <a:t>. 37%</a:t>
            </a:r>
            <a:endParaRPr sz="26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ssistant Light"/>
                <a:ea typeface="Assistant Light"/>
                <a:cs typeface="Assistant Light"/>
                <a:sym typeface="Assistant Light"/>
              </a:rPr>
              <a:t>I need help dealing with</a:t>
            </a:r>
            <a:r>
              <a:rPr b="1" lang="en" sz="2300">
                <a:latin typeface="Assistant"/>
                <a:ea typeface="Assistant"/>
                <a:cs typeface="Assistant"/>
                <a:sym typeface="Assistant"/>
              </a:rPr>
              <a:t> I need help exploring future careers. </a:t>
            </a:r>
            <a:r>
              <a:rPr lang="en" sz="2300">
                <a:latin typeface="Assistant Light"/>
                <a:ea typeface="Assistant Light"/>
                <a:cs typeface="Assistant Light"/>
                <a:sym typeface="Assistant Light"/>
              </a:rPr>
              <a:t>34%</a:t>
            </a:r>
            <a:endParaRPr sz="23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520556" y="1309631"/>
            <a:ext cx="81429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2" name="Google Shape;232;p41"/>
          <p:cNvSpPr txBox="1"/>
          <p:nvPr>
            <p:ph type="ctrTitle"/>
          </p:nvPr>
        </p:nvSpPr>
        <p:spPr>
          <a:xfrm>
            <a:off x="1014975" y="-118012"/>
            <a:ext cx="7114200" cy="12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b="1"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6" y="5475"/>
            <a:ext cx="1467319" cy="11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/>
        </p:nvSpPr>
        <p:spPr>
          <a:xfrm>
            <a:off x="793875" y="1482525"/>
            <a:ext cx="74031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District Priority Outcome #2: We will advance opportunities, access, and outcomes for every student group in Readiness to Learn at every level.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/>
              <a:t>3. Students demonstrating social and emotional health and readiness</a:t>
            </a:r>
            <a:endParaRPr i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Strategic Action #4: Advance student and employee health, wellness, and support structures.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/>
              <a:t>4. Develop a continuum of services to ensure that every student is learning in a safe and healthy environment.</a:t>
            </a:r>
            <a:endParaRPr i="1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279338" y="1221169"/>
            <a:ext cx="85854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300">
                <a:solidFill>
                  <a:srgbClr val="7F7F7F"/>
                </a:solidFill>
                <a:latin typeface="Special Elite"/>
                <a:ea typeface="Special Elite"/>
                <a:cs typeface="Special Elite"/>
                <a:sym typeface="Special Elite"/>
              </a:rPr>
              <a:t>Social Emotional/Behavioral</a:t>
            </a:r>
            <a:endParaRPr sz="1700">
              <a:solidFill>
                <a:srgbClr val="7F7F7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18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b="1" sz="27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FFFFFF"/>
              </a:solidFill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9" y="48108"/>
            <a:ext cx="1419868" cy="106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/>
          <p:nvPr/>
        </p:nvSpPr>
        <p:spPr>
          <a:xfrm>
            <a:off x="1047338" y="114138"/>
            <a:ext cx="76533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10000"/>
              </a:buClr>
              <a:buSzPts val="3600"/>
              <a:buFont typeface="Calibri"/>
              <a:buNone/>
            </a:pP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Goal #1 for th</a:t>
            </a:r>
            <a:r>
              <a:rPr b="1" lang="en" sz="3300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  <a:t>e 2022-2023 School Year</a:t>
            </a:r>
            <a:endParaRPr b="1" i="0" sz="3300" u="none" cap="none" strike="noStrike">
              <a:solidFill>
                <a:srgbClr val="9E36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2"/>
          <p:cNvSpPr txBox="1"/>
          <p:nvPr/>
        </p:nvSpPr>
        <p:spPr>
          <a:xfrm>
            <a:off x="279338" y="1437694"/>
            <a:ext cx="84213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ssistant"/>
                <a:ea typeface="Assistant"/>
                <a:cs typeface="Assistant"/>
                <a:sym typeface="Assistant"/>
              </a:rPr>
              <a:t>By the end of the current school year, </a:t>
            </a:r>
            <a:r>
              <a:rPr b="1" lang="en" sz="2200">
                <a:latin typeface="Assistant"/>
                <a:ea typeface="Assistant"/>
                <a:cs typeface="Assistant"/>
                <a:sym typeface="Assistant"/>
              </a:rPr>
              <a:t>the number of students serving In School Suspension (ISS) will decrease by 5%. </a:t>
            </a:r>
            <a:r>
              <a:rPr i="1" lang="en" sz="2200">
                <a:latin typeface="Assistant Light"/>
                <a:ea typeface="Assistant Light"/>
                <a:cs typeface="Assistant Light"/>
                <a:sym typeface="Assistant Light"/>
              </a:rPr>
              <a:t>(Based off  data from the </a:t>
            </a:r>
            <a:r>
              <a:rPr i="1" lang="en" sz="2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2018 - 2019 (pre-COVID)school year (224 students) to the 2022-2023 school year (212 or fewer students).</a:t>
            </a:r>
            <a:endParaRPr i="1" sz="2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(Tier 1) </a:t>
            </a:r>
            <a:r>
              <a:rPr lang="en" sz="2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Core curriculum lessons - Managing Emotions and Effective Communication. </a:t>
            </a:r>
            <a:endParaRPr sz="2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ssistant"/>
                <a:ea typeface="Assistant"/>
                <a:cs typeface="Assistant"/>
                <a:sym typeface="Assistant"/>
              </a:rPr>
              <a:t>(Tier 2 &amp; 3):</a:t>
            </a:r>
            <a:r>
              <a:rPr lang="en" sz="2000">
                <a:latin typeface="Assistant Light"/>
                <a:ea typeface="Assistant Light"/>
                <a:cs typeface="Assistant Light"/>
                <a:sym typeface="Assistant Light"/>
              </a:rPr>
              <a:t> Check-ins (weekly, bi-weekly, or monthly); small group interventions; teacher input</a:t>
            </a:r>
            <a:endParaRPr sz="2000"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idx="1" type="body"/>
          </p:nvPr>
        </p:nvSpPr>
        <p:spPr>
          <a:xfrm>
            <a:off x="500556" y="1221756"/>
            <a:ext cx="81429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ssistant"/>
                <a:ea typeface="Assistant"/>
                <a:cs typeface="Assistant"/>
                <a:sym typeface="Assistant"/>
              </a:rPr>
              <a:t>District Priority Outcome #3:</a:t>
            </a:r>
            <a:r>
              <a:rPr i="1" lang="en" sz="1700"/>
              <a:t> </a:t>
            </a:r>
            <a:r>
              <a:rPr i="1" lang="en" sz="1600"/>
              <a:t>We will advance opportunities, access, and outcomes for every student group in College, Career, and Life Ready skills-post graduation.</a:t>
            </a:r>
            <a:endParaRPr i="1" sz="1600"/>
          </a:p>
          <a:p>
            <a:pPr indent="-254000" lvl="0" marL="3429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Students Completing Career Inventories, Internships/Apprenticeships, and Industry Certifications </a:t>
            </a:r>
            <a:endParaRPr i="1"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Students Demonstrating Financial Literacy, Soft Skills, and ESE Students Mastering IEP Transition Goals) </a:t>
            </a:r>
            <a:endParaRPr i="1" sz="1400"/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Participation in and Performance on PSAT  </a:t>
            </a:r>
            <a:endParaRPr i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700">
                <a:latin typeface="Assistant"/>
                <a:ea typeface="Assistant"/>
                <a:cs typeface="Assistant"/>
                <a:sym typeface="Assistant"/>
              </a:rPr>
              <a:t>Strategic Action #4: Advance PreK-12 learning opportunities and experiences for all students.</a:t>
            </a:r>
            <a:endParaRPr b="1" i="1" sz="1700">
              <a:latin typeface="Assistant"/>
              <a:ea typeface="Assistant"/>
              <a:cs typeface="Assistant"/>
              <a:sym typeface="Assistant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Font typeface="Assistant"/>
              <a:buAutoNum type="arabicPeriod"/>
            </a:pPr>
            <a:r>
              <a:rPr b="1" lang="en" sz="1600">
                <a:latin typeface="Assistant"/>
                <a:ea typeface="Assistant"/>
                <a:cs typeface="Assistant"/>
                <a:sym typeface="Assistant"/>
              </a:rPr>
              <a:t>Establish a comprehensive school-wide counseling, academic, and career coaching, and advisement program.</a:t>
            </a:r>
            <a:endParaRPr b="1" sz="1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342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500">
              <a:solidFill>
                <a:srgbClr val="7F7F7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50" name="Google Shape;250;p43"/>
          <p:cNvSpPr txBox="1"/>
          <p:nvPr>
            <p:ph type="ctrTitle"/>
          </p:nvPr>
        </p:nvSpPr>
        <p:spPr>
          <a:xfrm>
            <a:off x="1014975" y="-118012"/>
            <a:ext cx="7114200" cy="12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UGMS CSCP Aligned with HCS </a:t>
            </a:r>
            <a:endParaRPr b="1"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Arial"/>
                <a:ea typeface="Arial"/>
                <a:cs typeface="Arial"/>
                <a:sym typeface="Arial"/>
              </a:rPr>
              <a:t>District Strategic Plan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06" y="5475"/>
            <a:ext cx="1467319" cy="110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